
<file path=[Content_Types].xml><?xml version="1.0" encoding="utf-8"?>
<Types xmlns="http://schemas.openxmlformats.org/package/2006/content-types">
  <Override PartName="/_rels/.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1.png" ContentType="image/png"/>
  <Override PartName="/ppt/media/image6.png" ContentType="image/png"/>
  <Override PartName="/ppt/media/image21.png" ContentType="image/png"/>
  <Override PartName="/ppt/media/image2.png" ContentType="image/png"/>
  <Override PartName="/ppt/media/image7.png" ContentType="image/png"/>
  <Override PartName="/ppt/media/image22.png" ContentType="image/png"/>
  <Override PartName="/ppt/media/image3.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40" name="" descr=""/>
          <p:cNvPicPr/>
          <p:nvPr/>
        </p:nvPicPr>
        <p:blipFill>
          <a:blip r:embed="rId2"/>
          <a:stretch/>
        </p:blipFill>
        <p:spPr>
          <a:xfrm>
            <a:off x="3602880" y="1604520"/>
            <a:ext cx="4984920" cy="3977280"/>
          </a:xfrm>
          <a:prstGeom prst="rect">
            <a:avLst/>
          </a:prstGeom>
          <a:ln>
            <a:noFill/>
          </a:ln>
        </p:spPr>
      </p:pic>
      <p:pic>
        <p:nvPicPr>
          <p:cNvPr id="41" name="" descr=""/>
          <p:cNvPicPr/>
          <p:nvPr/>
        </p:nvPicPr>
        <p:blipFill>
          <a:blip r:embed="rId3"/>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82" name="" descr=""/>
          <p:cNvPicPr/>
          <p:nvPr/>
        </p:nvPicPr>
        <p:blipFill>
          <a:blip r:embed="rId2"/>
          <a:stretch/>
        </p:blipFill>
        <p:spPr>
          <a:xfrm>
            <a:off x="3602880" y="1604520"/>
            <a:ext cx="4984920" cy="3977280"/>
          </a:xfrm>
          <a:prstGeom prst="rect">
            <a:avLst/>
          </a:prstGeom>
          <a:ln>
            <a:noFill/>
          </a:ln>
        </p:spPr>
      </p:pic>
      <p:pic>
        <p:nvPicPr>
          <p:cNvPr id="83" name="" descr=""/>
          <p:cNvPicPr/>
          <p:nvPr/>
        </p:nvPicPr>
        <p:blipFill>
          <a:blip r:embed="rId3"/>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5"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98"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2"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3"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4"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08"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0"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1"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2"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4" name="PlaceHolder 2"/>
          <p:cNvSpPr>
            <a:spLocks noGrp="1"/>
          </p:cNvSpPr>
          <p:nvPr>
            <p:ph type="body"/>
          </p:nvPr>
        </p:nvSpPr>
        <p:spPr>
          <a:xfrm>
            <a:off x="609480" y="160452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5" name="PlaceHolder 3"/>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0" name="PlaceHolder 5"/>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22" name="PlaceHolder 2"/>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23" name="PlaceHolder 3"/>
          <p:cNvSpPr>
            <a:spLocks noGrp="1"/>
          </p:cNvSpPr>
          <p:nvPr>
            <p:ph type="body"/>
          </p:nvPr>
        </p:nvSpPr>
        <p:spPr>
          <a:xfrm>
            <a:off x="609480" y="1604520"/>
            <a:ext cx="1097244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124" name="" descr=""/>
          <p:cNvPicPr/>
          <p:nvPr/>
        </p:nvPicPr>
        <p:blipFill>
          <a:blip r:embed="rId2"/>
          <a:stretch/>
        </p:blipFill>
        <p:spPr>
          <a:xfrm>
            <a:off x="3602880" y="1604520"/>
            <a:ext cx="4984920" cy="3977280"/>
          </a:xfrm>
          <a:prstGeom prst="rect">
            <a:avLst/>
          </a:prstGeom>
          <a:ln>
            <a:noFill/>
          </a:ln>
        </p:spPr>
      </p:pic>
      <p:pic>
        <p:nvPicPr>
          <p:cNvPr id="125" name="" descr=""/>
          <p:cNvPicPr/>
          <p:nvPr/>
        </p:nvPicPr>
        <p:blipFill>
          <a:blip r:embed="rId3"/>
          <a:stretch/>
        </p:blipFill>
        <p:spPr>
          <a:xfrm>
            <a:off x="3602880" y="1604520"/>
            <a:ext cx="4984920" cy="397728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610" t="0" r="0" b="0"/>
          <a:stretch/>
        </p:blipFill>
        <p:spPr>
          <a:xfrm>
            <a:off x="0" y="2669760"/>
            <a:ext cx="4036320" cy="4187520"/>
          </a:xfrm>
          <a:prstGeom prst="rect">
            <a:avLst/>
          </a:prstGeom>
          <a:ln>
            <a:noFill/>
          </a:ln>
        </p:spPr>
      </p:pic>
      <p:pic>
        <p:nvPicPr>
          <p:cNvPr id="43" name="Picture 6" descr=""/>
          <p:cNvPicPr/>
          <p:nvPr/>
        </p:nvPicPr>
        <p:blipFill>
          <a:blip r:embed="rId4"/>
          <a:srcRect l="35647" t="0" r="0" b="0"/>
          <a:stretch/>
        </p:blipFill>
        <p:spPr>
          <a:xfrm>
            <a:off x="0" y="2892240"/>
            <a:ext cx="1521720" cy="2364840"/>
          </a:xfrm>
          <a:prstGeom prst="rect">
            <a:avLst/>
          </a:prstGeom>
          <a:ln>
            <a:noFill/>
          </a:ln>
        </p:spPr>
      </p:pic>
      <p:sp>
        <p:nvSpPr>
          <p:cNvPr id="44"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812" r="0" b="0"/>
          <a:stretch/>
        </p:blipFill>
        <p:spPr>
          <a:xfrm>
            <a:off x="7999560" y="0"/>
            <a:ext cx="1602720" cy="1140840"/>
          </a:xfrm>
          <a:prstGeom prst="rect">
            <a:avLst/>
          </a:prstGeom>
          <a:ln>
            <a:noFill/>
          </a:ln>
        </p:spPr>
      </p:pic>
      <p:pic>
        <p:nvPicPr>
          <p:cNvPr id="46" name="Picture 9" descr=""/>
          <p:cNvPicPr/>
          <p:nvPr/>
        </p:nvPicPr>
        <p:blipFill>
          <a:blip r:embed="rId6"/>
          <a:srcRect l="0" t="0" r="0" b="23333"/>
          <a:stretch/>
        </p:blipFill>
        <p:spPr>
          <a:xfrm>
            <a:off x="8605800" y="6095880"/>
            <a:ext cx="992880" cy="761400"/>
          </a:xfrm>
          <a:prstGeom prst="rect">
            <a:avLst/>
          </a:prstGeom>
          <a:ln>
            <a:noFill/>
          </a:ln>
        </p:spPr>
      </p:pic>
      <p:sp>
        <p:nvSpPr>
          <p:cNvPr id="47"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pic>
        <p:nvPicPr>
          <p:cNvPr id="84" name="Picture 7" descr=""/>
          <p:cNvPicPr/>
          <p:nvPr/>
        </p:nvPicPr>
        <p:blipFill>
          <a:blip r:embed="rId3"/>
          <a:srcRect l="3610" t="0" r="0" b="0"/>
          <a:stretch/>
        </p:blipFill>
        <p:spPr>
          <a:xfrm>
            <a:off x="0" y="2669760"/>
            <a:ext cx="4036320" cy="4187520"/>
          </a:xfrm>
          <a:prstGeom prst="rect">
            <a:avLst/>
          </a:prstGeom>
          <a:ln>
            <a:noFill/>
          </a:ln>
        </p:spPr>
      </p:pic>
      <p:pic>
        <p:nvPicPr>
          <p:cNvPr id="85" name="Picture 6" descr=""/>
          <p:cNvPicPr/>
          <p:nvPr/>
        </p:nvPicPr>
        <p:blipFill>
          <a:blip r:embed="rId4"/>
          <a:srcRect l="35647" t="0" r="0" b="0"/>
          <a:stretch/>
        </p:blipFill>
        <p:spPr>
          <a:xfrm>
            <a:off x="0" y="2892240"/>
            <a:ext cx="1521720" cy="2364840"/>
          </a:xfrm>
          <a:prstGeom prst="rect">
            <a:avLst/>
          </a:prstGeom>
          <a:ln>
            <a:noFill/>
          </a:ln>
        </p:spPr>
      </p:pic>
      <p:sp>
        <p:nvSpPr>
          <p:cNvPr id="86" name="CustomShape 1"/>
          <p:cNvSpPr/>
          <p:nvPr/>
        </p:nvSpPr>
        <p:spPr>
          <a:xfrm>
            <a:off x="8609040" y="1676520"/>
            <a:ext cx="2818800" cy="281880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87" name="Picture 8" descr=""/>
          <p:cNvPicPr/>
          <p:nvPr/>
        </p:nvPicPr>
        <p:blipFill>
          <a:blip r:embed="rId5"/>
          <a:srcRect l="0" t="28812" r="0" b="0"/>
          <a:stretch/>
        </p:blipFill>
        <p:spPr>
          <a:xfrm>
            <a:off x="7999560" y="0"/>
            <a:ext cx="1602720" cy="1140840"/>
          </a:xfrm>
          <a:prstGeom prst="rect">
            <a:avLst/>
          </a:prstGeom>
          <a:ln>
            <a:noFill/>
          </a:ln>
        </p:spPr>
      </p:pic>
      <p:pic>
        <p:nvPicPr>
          <p:cNvPr id="88" name="Picture 9" descr=""/>
          <p:cNvPicPr/>
          <p:nvPr/>
        </p:nvPicPr>
        <p:blipFill>
          <a:blip r:embed="rId6"/>
          <a:srcRect l="0" t="0" r="0" b="23333"/>
          <a:stretch/>
        </p:blipFill>
        <p:spPr>
          <a:xfrm>
            <a:off x="8605800" y="6095880"/>
            <a:ext cx="992880" cy="761400"/>
          </a:xfrm>
          <a:prstGeom prst="rect">
            <a:avLst/>
          </a:prstGeom>
          <a:ln>
            <a:noFill/>
          </a:ln>
        </p:spPr>
      </p:pic>
      <p:sp>
        <p:nvSpPr>
          <p:cNvPr id="89" name="CustomShape 2"/>
          <p:cNvSpPr/>
          <p:nvPr/>
        </p:nvSpPr>
        <p:spPr>
          <a:xfrm>
            <a:off x="10437840" y="0"/>
            <a:ext cx="685080" cy="114228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0"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a:t>
            </a:r>
            <a:r>
              <a:rPr b="0" lang="en-US" sz="4400" spc="-1" strike="noStrike">
                <a:solidFill>
                  <a:srgbClr val="000000"/>
                </a:solidFill>
                <a:uFill>
                  <a:solidFill>
                    <a:srgbClr val="ffffff"/>
                  </a:solidFill>
                </a:uFill>
                <a:latin typeface="Arial"/>
              </a:rPr>
              <a:t>l</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c</a:t>
            </a:r>
            <a:r>
              <a:rPr b="0" lang="en-US" sz="4400" spc="-1" strike="noStrike">
                <a:solidFill>
                  <a:srgbClr val="000000"/>
                </a:solidFill>
                <a:uFill>
                  <a:solidFill>
                    <a:srgbClr val="ffffff"/>
                  </a:solidFill>
                </a:uFill>
                <a:latin typeface="Arial"/>
              </a:rPr>
              <a:t>k</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o</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d</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h</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i</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l</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e</a:t>
            </a:r>
            <a:r>
              <a:rPr b="0" lang="en-US" sz="4400" spc="-1" strike="noStrike">
                <a:solidFill>
                  <a:srgbClr val="000000"/>
                </a:solidFill>
                <a:uFill>
                  <a:solidFill>
                    <a:srgbClr val="ffffff"/>
                  </a:solidFill>
                </a:uFill>
                <a:latin typeface="Arial"/>
              </a:rPr>
              <a:t>x</a:t>
            </a:r>
            <a:r>
              <a:rPr b="0" lang="en-US" sz="4400" spc="-1" strike="noStrike">
                <a:solidFill>
                  <a:srgbClr val="000000"/>
                </a:solidFill>
                <a:uFill>
                  <a:solidFill>
                    <a:srgbClr val="ffffff"/>
                  </a:solidFill>
                </a:uFill>
                <a:latin typeface="Arial"/>
              </a:rPr>
              <a:t>t</a:t>
            </a:r>
            <a:r>
              <a:rPr b="0" lang="en-US" sz="4400" spc="-1" strike="noStrike">
                <a:solidFill>
                  <a:srgbClr val="000000"/>
                </a:solidFill>
                <a:uFill>
                  <a:solidFill>
                    <a:srgbClr val="ffffff"/>
                  </a:solidFill>
                </a:uFill>
                <a:latin typeface="Arial"/>
              </a:rPr>
              <a:t> </a:t>
            </a:r>
            <a:r>
              <a:rPr b="0" lang="en-US" sz="4400" spc="-1" strike="noStrike">
                <a:solidFill>
                  <a:srgbClr val="000000"/>
                </a:solidFill>
                <a:uFill>
                  <a:solidFill>
                    <a:srgbClr val="ffffff"/>
                  </a:solidFill>
                </a:uFill>
                <a:latin typeface="Arial"/>
              </a:rPr>
              <a:t>f</a:t>
            </a:r>
            <a:r>
              <a:rPr b="0" lang="en-US" sz="4400" spc="-1" strike="noStrike">
                <a:solidFill>
                  <a:srgbClr val="000000"/>
                </a:solidFill>
                <a:uFill>
                  <a:solidFill>
                    <a:srgbClr val="ffffff"/>
                  </a:solidFill>
                </a:uFill>
                <a:latin typeface="Arial"/>
              </a:rPr>
              <a:t>o</a:t>
            </a:r>
            <a:r>
              <a:rPr b="0" lang="en-US" sz="4400" spc="-1" strike="noStrike">
                <a:solidFill>
                  <a:srgbClr val="000000"/>
                </a:solidFill>
                <a:uFill>
                  <a:solidFill>
                    <a:srgbClr val="ffffff"/>
                  </a:solidFill>
                </a:uFill>
                <a:latin typeface="Arial"/>
              </a:rPr>
              <a:t>r</a:t>
            </a:r>
            <a:r>
              <a:rPr b="0" lang="en-US" sz="4400" spc="-1" strike="noStrike">
                <a:solidFill>
                  <a:srgbClr val="000000"/>
                </a:solidFill>
                <a:uFill>
                  <a:solidFill>
                    <a:srgbClr val="ffffff"/>
                  </a:solidFill>
                </a:uFill>
                <a:latin typeface="Arial"/>
              </a:rPr>
              <a:t>m</a:t>
            </a:r>
            <a:r>
              <a:rPr b="0" lang="en-US" sz="4400" spc="-1" strike="noStrike">
                <a:solidFill>
                  <a:srgbClr val="000000"/>
                </a:solidFill>
                <a:uFill>
                  <a:solidFill>
                    <a:srgbClr val="ffffff"/>
                  </a:solidFill>
                </a:uFill>
                <a:latin typeface="Arial"/>
              </a:rPr>
              <a:t>a</a:t>
            </a:r>
            <a:r>
              <a:rPr b="0" lang="en-US" sz="4400" spc="-1" strike="noStrike">
                <a:solidFill>
                  <a:srgbClr val="000000"/>
                </a:solidFill>
                <a:uFill>
                  <a:solidFill>
                    <a:srgbClr val="ffffff"/>
                  </a:solidFill>
                </a:uFill>
                <a:latin typeface="Arial"/>
              </a:rPr>
              <a:t>t</a:t>
            </a:r>
            <a:endParaRPr b="0" lang="en-US" sz="4400" spc="-1" strike="noStrike">
              <a:solidFill>
                <a:srgbClr val="000000"/>
              </a:solidFill>
              <a:uFill>
                <a:solidFill>
                  <a:srgbClr val="ffffff"/>
                </a:solidFill>
              </a:uFill>
              <a:latin typeface="Arial"/>
            </a:endParaRPr>
          </a:p>
        </p:txBody>
      </p:sp>
      <p:sp>
        <p:nvSpPr>
          <p:cNvPr id="91"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154880" y="1447920"/>
            <a:ext cx="8825040" cy="3328920"/>
          </a:xfrm>
          <a:prstGeom prst="rect">
            <a:avLst/>
          </a:prstGeom>
          <a:noFill/>
          <a:ln>
            <a:noFill/>
          </a:ln>
        </p:spPr>
        <p:style>
          <a:lnRef idx="0"/>
          <a:fillRef idx="0"/>
          <a:effectRef idx="0"/>
          <a:fontRef idx="minor"/>
        </p:style>
        <p:txBody>
          <a:bodyPr lIns="90000" rIns="90000" tIns="45000" bIns="45000" anchor="b"/>
          <a:p>
            <a:pPr>
              <a:lnSpc>
                <a:spcPct val="100000"/>
              </a:lnSpc>
            </a:pPr>
            <a:r>
              <a:rPr b="0" lang="en-US" sz="7200" spc="-1" strike="noStrike">
                <a:solidFill>
                  <a:srgbClr val="ebebeb"/>
                </a:solidFill>
                <a:uFill>
                  <a:solidFill>
                    <a:srgbClr val="ffffff"/>
                  </a:solidFill>
                </a:uFill>
                <a:latin typeface="Century Gothic"/>
              </a:rPr>
              <a:t>UberCasino – Dealer Version</a:t>
            </a:r>
            <a:endParaRPr b="0" lang="en-US" sz="1800" spc="-1" strike="noStrike">
              <a:solidFill>
                <a:srgbClr val="000000"/>
              </a:solidFill>
              <a:uFill>
                <a:solidFill>
                  <a:srgbClr val="ffffff"/>
                </a:solidFill>
              </a:uFill>
              <a:latin typeface="Arial"/>
            </a:endParaRPr>
          </a:p>
        </p:txBody>
      </p:sp>
      <p:sp>
        <p:nvSpPr>
          <p:cNvPr id="127" name="CustomShape 2"/>
          <p:cNvSpPr/>
          <p:nvPr/>
        </p:nvSpPr>
        <p:spPr>
          <a:xfrm>
            <a:off x="1154880" y="4777560"/>
            <a:ext cx="8825040" cy="8607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cap="all">
                <a:solidFill>
                  <a:srgbClr val="8ad0d6"/>
                </a:solidFill>
                <a:uFill>
                  <a:solidFill>
                    <a:srgbClr val="ffffff"/>
                  </a:solidFill>
                </a:uFill>
                <a:latin typeface="Century Gothic"/>
              </a:rPr>
              <a:t>Group 3 – Michael Teixeira &amp; Kyle Teixeira</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Dealer vs Player</a:t>
            </a:r>
            <a:endParaRPr b="0" lang="en-US" sz="1800" spc="-1" strike="noStrike">
              <a:solidFill>
                <a:srgbClr val="000000"/>
              </a:solidFill>
              <a:uFill>
                <a:solidFill>
                  <a:srgbClr val="ffffff"/>
                </a:solidFill>
              </a:uFill>
              <a:latin typeface="Arial"/>
            </a:endParaRPr>
          </a:p>
        </p:txBody>
      </p:sp>
      <p:pic>
        <p:nvPicPr>
          <p:cNvPr id="151" name="" descr=""/>
          <p:cNvPicPr/>
          <p:nvPr/>
        </p:nvPicPr>
        <p:blipFill>
          <a:blip r:embed="rId1"/>
          <a:srcRect l="0" t="0" r="45888" b="0"/>
          <a:stretch/>
        </p:blipFill>
        <p:spPr>
          <a:xfrm>
            <a:off x="640080" y="1588680"/>
            <a:ext cx="9417960" cy="482040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Dealer vs Player</a:t>
            </a:r>
            <a:endParaRPr b="0" lang="en-US" sz="1800" spc="-1" strike="noStrike">
              <a:solidFill>
                <a:srgbClr val="000000"/>
              </a:solidFill>
              <a:uFill>
                <a:solidFill>
                  <a:srgbClr val="ffffff"/>
                </a:solidFill>
              </a:uFill>
              <a:latin typeface="Arial"/>
            </a:endParaRPr>
          </a:p>
        </p:txBody>
      </p:sp>
      <p:pic>
        <p:nvPicPr>
          <p:cNvPr id="153" name="" descr=""/>
          <p:cNvPicPr/>
          <p:nvPr/>
        </p:nvPicPr>
        <p:blipFill>
          <a:blip r:embed="rId1"/>
          <a:srcRect l="0" t="0" r="46016" b="0"/>
          <a:stretch/>
        </p:blipFill>
        <p:spPr>
          <a:xfrm>
            <a:off x="274320" y="1374840"/>
            <a:ext cx="10329480" cy="529992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Open Screen</a:t>
            </a:r>
            <a:endParaRPr b="0" lang="en-US" sz="1800" spc="-1" strike="noStrike">
              <a:solidFill>
                <a:srgbClr val="000000"/>
              </a:solidFill>
              <a:uFill>
                <a:solidFill>
                  <a:srgbClr val="ffffff"/>
                </a:solidFill>
              </a:uFill>
              <a:latin typeface="Arial"/>
            </a:endParaRPr>
          </a:p>
        </p:txBody>
      </p:sp>
      <p:pic>
        <p:nvPicPr>
          <p:cNvPr id="155" name="" descr=""/>
          <p:cNvPicPr/>
          <p:nvPr/>
        </p:nvPicPr>
        <p:blipFill>
          <a:blip r:embed="rId1"/>
          <a:srcRect l="3726" t="7718" r="68513" b="27282"/>
          <a:stretch/>
        </p:blipFill>
        <p:spPr>
          <a:xfrm>
            <a:off x="640080" y="1623960"/>
            <a:ext cx="7223400" cy="4685040"/>
          </a:xfrm>
          <a:prstGeom prst="rect">
            <a:avLst/>
          </a:prstGeom>
          <a:ln>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Test Suite Example</a:t>
            </a:r>
            <a:endParaRPr b="0" lang="en-US" sz="1800" spc="-1" strike="noStrike">
              <a:solidFill>
                <a:srgbClr val="000000"/>
              </a:solidFill>
              <a:uFill>
                <a:solidFill>
                  <a:srgbClr val="ffffff"/>
                </a:solidFill>
              </a:uFill>
              <a:latin typeface="Arial"/>
            </a:endParaRPr>
          </a:p>
        </p:txBody>
      </p:sp>
      <p:pic>
        <p:nvPicPr>
          <p:cNvPr id="157" name="" descr=""/>
          <p:cNvPicPr/>
          <p:nvPr/>
        </p:nvPicPr>
        <p:blipFill>
          <a:blip r:embed="rId1"/>
          <a:srcRect l="3726" t="13133" r="67764" b="21867"/>
          <a:stretch/>
        </p:blipFill>
        <p:spPr>
          <a:xfrm>
            <a:off x="640080" y="1371600"/>
            <a:ext cx="8137800" cy="513936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Test Suite Example</a:t>
            </a:r>
            <a:endParaRPr b="0" lang="en-US" sz="1800" spc="-1" strike="noStrike">
              <a:solidFill>
                <a:srgbClr val="000000"/>
              </a:solidFill>
              <a:uFill>
                <a:solidFill>
                  <a:srgbClr val="ffffff"/>
                </a:solidFill>
              </a:uFill>
              <a:latin typeface="Arial"/>
            </a:endParaRPr>
          </a:p>
        </p:txBody>
      </p:sp>
      <p:pic>
        <p:nvPicPr>
          <p:cNvPr id="159" name="" descr=""/>
          <p:cNvPicPr/>
          <p:nvPr/>
        </p:nvPicPr>
        <p:blipFill>
          <a:blip r:embed="rId1"/>
          <a:srcRect l="4474" t="10424" r="67764" b="24577"/>
          <a:stretch/>
        </p:blipFill>
        <p:spPr>
          <a:xfrm>
            <a:off x="457560" y="1483200"/>
            <a:ext cx="7863120" cy="510012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Test Suite Example</a:t>
            </a:r>
            <a:endParaRPr b="0" lang="en-US" sz="1800" spc="-1" strike="noStrike">
              <a:solidFill>
                <a:srgbClr val="000000"/>
              </a:solidFill>
              <a:uFill>
                <a:solidFill>
                  <a:srgbClr val="ffffff"/>
                </a:solidFill>
              </a:uFill>
              <a:latin typeface="Arial"/>
            </a:endParaRPr>
          </a:p>
        </p:txBody>
      </p:sp>
      <p:pic>
        <p:nvPicPr>
          <p:cNvPr id="161" name="" descr=""/>
          <p:cNvPicPr/>
          <p:nvPr/>
        </p:nvPicPr>
        <p:blipFill>
          <a:blip r:embed="rId1"/>
          <a:srcRect l="4474" t="10424" r="67764" b="24577"/>
          <a:stretch/>
        </p:blipFill>
        <p:spPr>
          <a:xfrm>
            <a:off x="548640" y="1510200"/>
            <a:ext cx="7680600" cy="49816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Project Progression</a:t>
            </a:r>
            <a:endParaRPr b="0" lang="en-US" sz="1800" spc="-1" strike="noStrike">
              <a:solidFill>
                <a:srgbClr val="000000"/>
              </a:solidFill>
              <a:uFill>
                <a:solidFill>
                  <a:srgbClr val="ffffff"/>
                </a:solidFill>
              </a:uFill>
              <a:latin typeface="Arial"/>
            </a:endParaRPr>
          </a:p>
        </p:txBody>
      </p:sp>
      <p:sp>
        <p:nvSpPr>
          <p:cNvPr id="129" name="CustomShape 2"/>
          <p:cNvSpPr/>
          <p:nvPr/>
        </p:nvSpPr>
        <p:spPr>
          <a:xfrm>
            <a:off x="1103400" y="1905120"/>
            <a:ext cx="4395600" cy="5756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2400" spc="-1" strike="noStrike">
                <a:solidFill>
                  <a:srgbClr val="8ad0d6"/>
                </a:solidFill>
                <a:uFill>
                  <a:solidFill>
                    <a:srgbClr val="ffffff"/>
                  </a:solidFill>
                </a:uFill>
                <a:latin typeface="Century Gothic"/>
              </a:rPr>
              <a:t>SLOC</a:t>
            </a:r>
            <a:endParaRPr b="0" lang="en-US" sz="1800" spc="-1" strike="noStrike">
              <a:solidFill>
                <a:srgbClr val="000000"/>
              </a:solidFill>
              <a:uFill>
                <a:solidFill>
                  <a:srgbClr val="ffffff"/>
                </a:solidFill>
              </a:uFill>
              <a:latin typeface="Arial"/>
            </a:endParaRPr>
          </a:p>
        </p:txBody>
      </p:sp>
      <p:sp>
        <p:nvSpPr>
          <p:cNvPr id="130" name="CustomShape 3"/>
          <p:cNvSpPr/>
          <p:nvPr/>
        </p:nvSpPr>
        <p:spPr>
          <a:xfrm>
            <a:off x="1103400" y="2514600"/>
            <a:ext cx="4395600" cy="37411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End of Design and implementation</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16292 SLOC</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End of Test Phase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17322 SLOC</a:t>
            </a:r>
            <a:endParaRPr b="0" lang="en-US" sz="1800" spc="-1" strike="noStrike">
              <a:solidFill>
                <a:srgbClr val="000000"/>
              </a:solidFill>
              <a:uFill>
                <a:solidFill>
                  <a:srgbClr val="ffffff"/>
                </a:solidFill>
              </a:uFill>
              <a:latin typeface="Arial"/>
            </a:endParaRPr>
          </a:p>
        </p:txBody>
      </p:sp>
      <p:sp>
        <p:nvSpPr>
          <p:cNvPr id="131" name="CustomShape 4"/>
          <p:cNvSpPr/>
          <p:nvPr/>
        </p:nvSpPr>
        <p:spPr>
          <a:xfrm>
            <a:off x="5654520" y="1905120"/>
            <a:ext cx="4395600" cy="5756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2400" spc="-1" strike="noStrike">
                <a:solidFill>
                  <a:srgbClr val="8ad0d6"/>
                </a:solidFill>
                <a:uFill>
                  <a:solidFill>
                    <a:srgbClr val="ffffff"/>
                  </a:solidFill>
                </a:uFill>
                <a:latin typeface="Century Gothic"/>
              </a:rPr>
              <a:t>Requirements</a:t>
            </a:r>
            <a:endParaRPr b="0" lang="en-US" sz="1800" spc="-1" strike="noStrike">
              <a:solidFill>
                <a:srgbClr val="000000"/>
              </a:solidFill>
              <a:uFill>
                <a:solidFill>
                  <a:srgbClr val="ffffff"/>
                </a:solidFill>
              </a:uFill>
              <a:latin typeface="Arial"/>
            </a:endParaRPr>
          </a:p>
        </p:txBody>
      </p:sp>
      <p:sp>
        <p:nvSpPr>
          <p:cNvPr id="132" name="CustomShape 5"/>
          <p:cNvSpPr/>
          <p:nvPr/>
        </p:nvSpPr>
        <p:spPr>
          <a:xfrm>
            <a:off x="5654520" y="2514600"/>
            <a:ext cx="4395600" cy="37411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Requirements Phase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103 Reqs total</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Design and Implementation</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65 Reqs total</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Deleted 44 reqs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Added 6 Reqs</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Test Phase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62 Total</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Deleted 3 reqs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Added 0 reqs</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Project Progression</a:t>
            </a:r>
            <a:endParaRPr b="0" lang="en-US" sz="1800" spc="-1" strike="noStrike">
              <a:solidFill>
                <a:srgbClr val="000000"/>
              </a:solidFill>
              <a:uFill>
                <a:solidFill>
                  <a:srgbClr val="ffffff"/>
                </a:solidFill>
              </a:uFill>
              <a:latin typeface="Arial"/>
            </a:endParaRPr>
          </a:p>
        </p:txBody>
      </p:sp>
      <p:sp>
        <p:nvSpPr>
          <p:cNvPr id="134" name="CustomShape 2"/>
          <p:cNvSpPr/>
          <p:nvPr/>
        </p:nvSpPr>
        <p:spPr>
          <a:xfrm>
            <a:off x="1103400" y="1905120"/>
            <a:ext cx="4395600" cy="575640"/>
          </a:xfrm>
          <a:prstGeom prst="rect">
            <a:avLst/>
          </a:prstGeom>
          <a:noFill/>
          <a:ln>
            <a:noFill/>
          </a:ln>
        </p:spPr>
        <p:style>
          <a:lnRef idx="0"/>
          <a:fillRef idx="0"/>
          <a:effectRef idx="0"/>
          <a:fontRef idx="minor"/>
        </p:style>
      </p:sp>
      <p:sp>
        <p:nvSpPr>
          <p:cNvPr id="135" name="CustomShape 3"/>
          <p:cNvSpPr/>
          <p:nvPr/>
        </p:nvSpPr>
        <p:spPr>
          <a:xfrm>
            <a:off x="1103400" y="2514600"/>
            <a:ext cx="4395600" cy="3741120"/>
          </a:xfrm>
          <a:prstGeom prst="rect">
            <a:avLst/>
          </a:prstGeom>
          <a:noFill/>
          <a:ln>
            <a:noFill/>
          </a:ln>
        </p:spPr>
        <p:style>
          <a:lnRef idx="0"/>
          <a:fillRef idx="0"/>
          <a:effectRef idx="0"/>
          <a:fontRef idx="minor"/>
        </p:style>
      </p:sp>
      <p:sp>
        <p:nvSpPr>
          <p:cNvPr id="136" name="CustomShape 4"/>
          <p:cNvSpPr/>
          <p:nvPr/>
        </p:nvSpPr>
        <p:spPr>
          <a:xfrm>
            <a:off x="7948800" y="1828800"/>
            <a:ext cx="4395600" cy="575640"/>
          </a:xfrm>
          <a:prstGeom prst="rect">
            <a:avLst/>
          </a:prstGeom>
          <a:noFill/>
          <a:ln>
            <a:noFill/>
          </a:ln>
        </p:spPr>
        <p:style>
          <a:lnRef idx="0"/>
          <a:fillRef idx="0"/>
          <a:effectRef idx="0"/>
          <a:fontRef idx="minor"/>
        </p:style>
        <p:txBody>
          <a:bodyPr lIns="90000" rIns="90000" tIns="45000" bIns="45000" anchor="b"/>
          <a:p>
            <a:pPr>
              <a:lnSpc>
                <a:spcPct val="100000"/>
              </a:lnSpc>
            </a:pPr>
            <a:r>
              <a:rPr b="0" lang="en-US" sz="2400" spc="-1" strike="noStrike">
                <a:solidFill>
                  <a:srgbClr val="8ad0d6"/>
                </a:solidFill>
                <a:uFill>
                  <a:solidFill>
                    <a:srgbClr val="ffffff"/>
                  </a:solidFill>
                </a:uFill>
                <a:latin typeface="Century Gothic"/>
              </a:rPr>
              <a:t>Requirements</a:t>
            </a:r>
            <a:endParaRPr b="0" lang="en-US" sz="1800" spc="-1" strike="noStrike">
              <a:solidFill>
                <a:srgbClr val="000000"/>
              </a:solidFill>
              <a:uFill>
                <a:solidFill>
                  <a:srgbClr val="ffffff"/>
                </a:solidFill>
              </a:uFill>
              <a:latin typeface="Arial"/>
            </a:endParaRPr>
          </a:p>
        </p:txBody>
      </p:sp>
      <p:sp>
        <p:nvSpPr>
          <p:cNvPr id="137" name="CustomShape 5"/>
          <p:cNvSpPr/>
          <p:nvPr/>
        </p:nvSpPr>
        <p:spPr>
          <a:xfrm>
            <a:off x="7955280" y="2514600"/>
            <a:ext cx="4395600" cy="37411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Requirements Phase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103 Reqs total</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Design and Implementation</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65 Reqs total</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Test Phase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600" spc="-1" strike="noStrike">
                <a:solidFill>
                  <a:srgbClr val="ffffff"/>
                </a:solidFill>
                <a:uFill>
                  <a:solidFill>
                    <a:srgbClr val="ffffff"/>
                  </a:solidFill>
                </a:uFill>
                <a:latin typeface="Century Gothic"/>
              </a:rPr>
              <a:t>62 Total</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Project Difficulty</a:t>
            </a:r>
            <a:endParaRPr b="0" lang="en-US" sz="1800" spc="-1" strike="noStrike">
              <a:solidFill>
                <a:srgbClr val="000000"/>
              </a:solidFill>
              <a:uFill>
                <a:solidFill>
                  <a:srgbClr val="ffffff"/>
                </a:solidFill>
              </a:uFill>
              <a:latin typeface="Arial"/>
            </a:endParaRPr>
          </a:p>
        </p:txBody>
      </p:sp>
      <p:sp>
        <p:nvSpPr>
          <p:cNvPr id="139"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Open Splice</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Figuring out how to send and receive information</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Multi-Threading</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Issues with the GUI required the use of threads to resolve</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FLTK with multiple files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So many linker errors</a:t>
            </a:r>
            <a:endParaRPr b="0" lang="en-US" sz="1800" spc="-1" strike="noStrike">
              <a:solidFill>
                <a:srgbClr val="000000"/>
              </a:solidFill>
              <a:uFill>
                <a:solidFill>
                  <a:srgbClr val="ffffff"/>
                </a:solidFill>
              </a:uFill>
              <a:latin typeface="Arial"/>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Working as a group</a:t>
            </a:r>
            <a:endParaRPr b="0" lang="en-US" sz="1800" spc="-1" strike="noStrike">
              <a:solidFill>
                <a:srgbClr val="000000"/>
              </a:solidFill>
              <a:uFill>
                <a:solidFill>
                  <a:srgbClr val="ffffff"/>
                </a:solidFill>
              </a:uFill>
              <a:latin typeface="Arial"/>
            </a:endParaRPr>
          </a:p>
        </p:txBody>
      </p:sp>
      <p:sp>
        <p:nvSpPr>
          <p:cNvPr id="141"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Scheduling</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Roommates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No problems meeting up to talk about the project</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Problems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When one members task requires the others to be completed</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Work flow</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Split coding up by files to avoid merge conflicts</a:t>
            </a:r>
            <a:endParaRPr b="0" lang="en-US" sz="1800" spc="-1" strike="noStrike">
              <a:solidFill>
                <a:srgbClr val="000000"/>
              </a:solidFill>
              <a:uFill>
                <a:solidFill>
                  <a:srgbClr val="ffffff"/>
                </a:solidFill>
              </a:uFill>
              <a:latin typeface="Arial"/>
            </a:endParaRPr>
          </a:p>
          <a:p>
            <a:pPr lvl="1" marL="743040" indent="-285120">
              <a:lnSpc>
                <a:spcPct val="100000"/>
              </a:lnSpc>
              <a:buClr>
                <a:srgbClr val="8ad0d6"/>
              </a:buClr>
              <a:buSzPct val="80000"/>
              <a:buFont typeface="Wingdings 3" charset="2"/>
              <a:buChar char=""/>
            </a:pPr>
            <a:r>
              <a:rPr b="0" lang="en-US" sz="1800" spc="-1" strike="noStrike">
                <a:solidFill>
                  <a:srgbClr val="ffffff"/>
                </a:solidFill>
                <a:uFill>
                  <a:solidFill>
                    <a:srgbClr val="ffffff"/>
                  </a:solidFill>
                </a:uFill>
                <a:latin typeface="Century Gothic"/>
              </a:rPr>
              <a:t>Used Bit Bucket for version control</a:t>
            </a: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Michael’s Take</a:t>
            </a:r>
            <a:endParaRPr b="0" lang="en-US" sz="1800" spc="-1" strike="noStrike">
              <a:solidFill>
                <a:srgbClr val="000000"/>
              </a:solidFill>
              <a:uFill>
                <a:solidFill>
                  <a:srgbClr val="ffffff"/>
                </a:solidFill>
              </a:uFill>
              <a:latin typeface="Arial"/>
            </a:endParaRPr>
          </a:p>
        </p:txBody>
      </p:sp>
      <p:sp>
        <p:nvSpPr>
          <p:cNvPr id="143"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Spending more time on the design would have speed up the development process</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Practice debugging someone else's code</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Diagrams are hugely helpful during implementation for big projects</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Enjoyed designing the GUI</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Communication is key</a:t>
            </a:r>
            <a:endParaRPr b="0" lang="en-US" sz="18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Kyle’s Take</a:t>
            </a:r>
            <a:endParaRPr b="0" lang="en-US" sz="1800" spc="-1" strike="noStrike">
              <a:solidFill>
                <a:srgbClr val="000000"/>
              </a:solidFill>
              <a:uFill>
                <a:solidFill>
                  <a:srgbClr val="ffffff"/>
                </a:solidFill>
              </a:uFill>
              <a:latin typeface="Arial"/>
            </a:endParaRPr>
          </a:p>
        </p:txBody>
      </p:sp>
      <p:sp>
        <p:nvSpPr>
          <p:cNvPr id="145"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Multi-threaded code will cause race conditions, contrary to their name, they are not fun to chase around. </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Great learning experience for event driven code.</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Full understanding of the system is key, even if you are only working on a portion.</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Start a project ahead of time, so we have time to realize our Time Needed Estimate was way off.</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Global Variables are not as evil as 1310 made them out to be.</a:t>
            </a:r>
            <a:endParaRPr b="0" lang="en-US" sz="1800" spc="-1" strike="noStrike">
              <a:solidFill>
                <a:srgbClr val="000000"/>
              </a:solidFill>
              <a:uFill>
                <a:solidFill>
                  <a:srgbClr val="ffffff"/>
                </a:solidFill>
              </a:uFill>
              <a:latin typeface="Arial"/>
            </a:endParaRPr>
          </a:p>
          <a:p>
            <a:pPr marL="343080" indent="-342360">
              <a:lnSpc>
                <a:spcPct val="100000"/>
              </a:lnSpc>
              <a:buClr>
                <a:srgbClr val="8ad0d6"/>
              </a:buClr>
              <a:buSzPct val="80000"/>
              <a:buFont typeface="Wingdings 3" charset="2"/>
              <a:buChar char=""/>
            </a:pPr>
            <a:r>
              <a:rPr b="0" lang="en-US" sz="2000" spc="-1" strike="noStrike">
                <a:solidFill>
                  <a:srgbClr val="ffffff"/>
                </a:solidFill>
                <a:uFill>
                  <a:solidFill>
                    <a:srgbClr val="ffffff"/>
                  </a:solidFill>
                </a:uFill>
                <a:latin typeface="Century Gothic"/>
              </a:rPr>
              <a:t>Determining the relevance of all Classes in the design phase can make the implementation quicker and more clear.</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p>
            <a:pPr>
              <a:lnSpc>
                <a:spcPct val="100000"/>
              </a:lnSpc>
            </a:pPr>
            <a:r>
              <a:rPr b="0" lang="en-US" sz="4200" spc="-1" strike="noStrike">
                <a:solidFill>
                  <a:srgbClr val="ebebeb"/>
                </a:solidFill>
                <a:uFill>
                  <a:solidFill>
                    <a:srgbClr val="ffffff"/>
                  </a:solidFill>
                </a:uFill>
                <a:latin typeface="Century Gothic"/>
              </a:rPr>
              <a:t>Dealer vs Player</a:t>
            </a:r>
            <a:endParaRPr b="0" lang="en-US" sz="1800" spc="-1" strike="noStrike">
              <a:solidFill>
                <a:srgbClr val="000000"/>
              </a:solidFill>
              <a:uFill>
                <a:solidFill>
                  <a:srgbClr val="ffffff"/>
                </a:solidFill>
              </a:uFill>
              <a:latin typeface="Arial"/>
            </a:endParaRPr>
          </a:p>
        </p:txBody>
      </p:sp>
      <p:sp>
        <p:nvSpPr>
          <p:cNvPr id="147"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p>
            <a:pPr marL="343080" indent="-342360">
              <a:lnSpc>
                <a:spcPct val="100000"/>
              </a:lnSpc>
              <a:buClr>
                <a:srgbClr val="8ad0d6"/>
              </a:buClr>
              <a:buSzPct val="80000"/>
              <a:buFont typeface="Wingdings 3" charset="2"/>
              <a:buChar char=""/>
            </a:pPr>
            <a:r>
              <a:rPr b="0" lang="en-US" sz="2800" spc="-1" strike="noStrike">
                <a:solidFill>
                  <a:srgbClr val="ffffff"/>
                </a:solidFill>
                <a:uFill>
                  <a:solidFill>
                    <a:srgbClr val="ffffff"/>
                  </a:solidFill>
                </a:uFill>
                <a:latin typeface="Century Gothic"/>
              </a:rPr>
              <a:t>Have not gotten the opportunity to test against another groups program as all the players who we got information for have said they are not ready. The following are screen shots playing with our own dummy player as well as examples of the test scenarios running with 7 hard-coded dummy players.</a:t>
            </a:r>
            <a:endParaRPr b="0" lang="en-US" sz="2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646200" y="452880"/>
            <a:ext cx="9403920" cy="1399680"/>
          </a:xfrm>
          <a:prstGeom prst="rect">
            <a:avLst/>
          </a:prstGeom>
          <a:noFill/>
          <a:ln>
            <a:noFill/>
          </a:ln>
        </p:spPr>
        <p:style>
          <a:lnRef idx="0"/>
          <a:fillRef idx="0"/>
          <a:effectRef idx="0"/>
          <a:fontRef idx="minor"/>
        </p:style>
        <p:txBody>
          <a:bodyPr lIns="0" rIns="0" tIns="0" bIns="0" anchor="ctr"/>
          <a:p>
            <a:pPr>
              <a:lnSpc>
                <a:spcPct val="100000"/>
              </a:lnSpc>
            </a:pPr>
            <a:r>
              <a:rPr b="0" lang="en-US" sz="4200" spc="-1" strike="noStrike">
                <a:solidFill>
                  <a:srgbClr val="ebebeb"/>
                </a:solidFill>
                <a:uFill>
                  <a:solidFill>
                    <a:srgbClr val="ffffff"/>
                  </a:solidFill>
                </a:uFill>
                <a:latin typeface="Century Gothic"/>
              </a:rPr>
              <a:t>Dealer vs Player</a:t>
            </a:r>
            <a:endParaRPr b="0" lang="en-US" sz="1800" spc="-1" strike="noStrike">
              <a:solidFill>
                <a:srgbClr val="000000"/>
              </a:solidFill>
              <a:uFill>
                <a:solidFill>
                  <a:srgbClr val="ffffff"/>
                </a:solidFill>
              </a:uFill>
              <a:latin typeface="Arial"/>
            </a:endParaRPr>
          </a:p>
        </p:txBody>
      </p:sp>
      <p:pic>
        <p:nvPicPr>
          <p:cNvPr id="149" name="" descr=""/>
          <p:cNvPicPr/>
          <p:nvPr/>
        </p:nvPicPr>
        <p:blipFill>
          <a:blip r:embed="rId1"/>
          <a:srcRect l="0" t="0" r="45888" b="0"/>
          <a:stretch/>
        </p:blipFill>
        <p:spPr>
          <a:xfrm>
            <a:off x="457200" y="1484280"/>
            <a:ext cx="9783720" cy="500760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83</TotalTime>
  <Application>LibreOffice/5.1.6.2$Linux_X86_64 LibreOffice_project/10m0$Build-2</Application>
  <Words>272</Words>
  <Paragraphs>47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2018-04-25T18:48:03Z</dcterms:created>
  <dc:creator>Michael Teixeira</dc:creator>
  <dc:description/>
  <dc:language>en-US</dc:language>
  <cp:lastModifiedBy/>
  <dcterms:modified xsi:type="dcterms:W3CDTF">2018-05-06T17:46:17Z</dcterms:modified>
  <cp:revision>10</cp:revision>
  <dc:subject/>
  <dc:title>UberCasino – Dealer Version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7</vt:i4>
  </property>
</Properties>
</file>